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 Slab"/>
      <p:regular r:id="rId41"/>
      <p:bold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Montserra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AB5FCBC-EDBC-4689-BF1A-118FA5F271C9}">
  <a:tblStyle styleId="{CAB5FCBC-EDBC-4689-BF1A-118FA5F271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Slab-bold.fntdata"/><Relationship Id="rId41" Type="http://schemas.openxmlformats.org/officeDocument/2006/relationships/font" Target="fonts/RobotoSlab-regular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chemeClr val="lt1"/>
                </a:highlight>
              </a:rPr>
              <a:t>Customers/Target Audience:</a:t>
            </a:r>
            <a:endParaRPr sz="1200">
              <a:solidFill>
                <a:srgbClr val="2D3B45"/>
              </a:solidFill>
              <a:highlight>
                <a:schemeClr val="lt1"/>
              </a:highlight>
            </a:endParaRPr>
          </a:p>
          <a:p>
            <a:pPr indent="-304800" lvl="0" marL="698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Who will benefit from our project?</a:t>
            </a:r>
            <a:endParaRPr sz="1200">
              <a:solidFill>
                <a:srgbClr val="2D3B45"/>
              </a:solidFill>
            </a:endParaRPr>
          </a:p>
          <a:p>
            <a:pPr indent="-304800" lvl="0" marL="698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Who wants to “buy” our project?</a:t>
            </a:r>
            <a:endParaRPr sz="1200">
              <a:solidFill>
                <a:srgbClr val="2D3B45"/>
              </a:solidFill>
            </a:endParaRPr>
          </a:p>
          <a:p>
            <a:pPr indent="-304800" lvl="0" marL="698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Who will care if our project doesn’t happen?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S1. Experiences 2. </a:t>
            </a:r>
            <a:r>
              <a:rPr lang="en"/>
              <a:t>Versatile</a:t>
            </a:r>
            <a:r>
              <a:rPr lang="en"/>
              <a:t> 3. Building off API that exist already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W1. </a:t>
            </a:r>
            <a:r>
              <a:rPr lang="en"/>
              <a:t>Unfamiliar 2. Incorrect Feedback 3. API difficulties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O1. Unique and Original  2. Wide Coverage of data being displayed. 3.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T1. Competition 2. Inconsistency 3. Adblocker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Login with username and password</a:t>
            </a:r>
            <a:endParaRPr sz="18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with concerns to outside apps)</a:t>
            </a:r>
            <a:endParaRPr sz="18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(Facebook controversy) </a:t>
            </a:r>
            <a:endParaRPr sz="18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(make sure users are not automatically opted into sharing data)</a:t>
            </a:r>
            <a:endParaRPr sz="18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(since this app is designed for peoples personal schedules, the username should not give away their full identity) </a:t>
            </a:r>
            <a:endParaRPr sz="18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698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What is the data that supports our project idea?</a:t>
            </a:r>
            <a:endParaRPr sz="1200">
              <a:solidFill>
                <a:srgbClr val="2D3B45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B45"/>
                </a:solidFill>
              </a:rPr>
              <a:t>		Email, Geolocation, social media events </a:t>
            </a:r>
            <a:endParaRPr sz="1200">
              <a:solidFill>
                <a:srgbClr val="2D3B45"/>
              </a:solidFill>
            </a:endParaRPr>
          </a:p>
          <a:p>
            <a:pPr indent="-304800" lvl="0" marL="698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Why does the business/market want this?</a:t>
            </a:r>
            <a:endParaRPr sz="1200">
              <a:solidFill>
                <a:srgbClr val="2D3B45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B45"/>
                </a:solidFill>
              </a:rPr>
              <a:t>		The market become indeed of a new social platform that gather all in once and arrange their daily lives. Most of companies like facebook or twitter don't have bullet journal as we see it’s a generation lifestyle.</a:t>
            </a:r>
            <a:endParaRPr sz="1200">
              <a:solidFill>
                <a:srgbClr val="2D3B45"/>
              </a:solidFill>
            </a:endParaRPr>
          </a:p>
          <a:p>
            <a:pPr indent="-304800" lvl="0" marL="698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How many people/businesses of what type? How do we know?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AutoNum type="arabicPeriod"/>
            </a:pPr>
            <a:r>
              <a:rPr lang="en" sz="1200">
                <a:solidFill>
                  <a:srgbClr val="2D3B45"/>
                </a:solidFill>
              </a:rPr>
              <a:t>Students with many courses; 2.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a system of organization to capture, process and execute on their daily tasks and incoming information; 3. Project manager</a:t>
            </a:r>
            <a:endParaRPr sz="1200">
              <a:solidFill>
                <a:srgbClr val="2D3B45"/>
              </a:solidFill>
            </a:endParaRPr>
          </a:p>
          <a:p>
            <a:pPr indent="-304800" lvl="0" marL="698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What other solutions and technologies already exist?</a:t>
            </a:r>
            <a:endParaRPr sz="1200">
              <a:solidFill>
                <a:srgbClr val="2D3B45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B45"/>
                </a:solidFill>
              </a:rPr>
              <a:t>		Smartphone calendar, Google calendar </a:t>
            </a:r>
            <a:endParaRPr sz="1200">
              <a:solidFill>
                <a:srgbClr val="2D3B45"/>
              </a:solidFill>
            </a:endParaRPr>
          </a:p>
          <a:p>
            <a:pPr indent="-304800" lvl="0" marL="698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What does the research tell us from quantifiable data?</a:t>
            </a:r>
            <a:endParaRPr sz="1200">
              <a:solidFill>
                <a:srgbClr val="2D3B45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B45"/>
                </a:solidFill>
              </a:rPr>
              <a:t>		</a:t>
            </a:r>
            <a:r>
              <a:rPr lang="en" sz="1500">
                <a:solidFill>
                  <a:srgbClr val="4A4A4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85% of PMs are using their Bullet Journal all the time or sometimes </a:t>
            </a:r>
            <a:r>
              <a:rPr i="1" lang="en" sz="1500">
                <a:solidFill>
                  <a:srgbClr val="4A4A4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specifically</a:t>
            </a:r>
            <a:r>
              <a:rPr lang="en" sz="1500">
                <a:solidFill>
                  <a:srgbClr val="4A4A4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project management activities at work. And, further, 77% of PMs state that using a Bullet Journal on the job makes their work significantly easier or easier. </a:t>
            </a:r>
            <a:r>
              <a:rPr lang="en" sz="1500">
                <a:solidFill>
                  <a:srgbClr val="4A4A4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More than 40% use the Monthly Log and Daily Log together. Another third of the PMs work with the Index and Daily Log as their go-to modules</a:t>
            </a:r>
            <a:endParaRPr sz="1200">
              <a:solidFill>
                <a:srgbClr val="2D3B45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chemeClr val="lt1"/>
                </a:highlight>
              </a:rPr>
              <a:t>Problem Statement/Idea – The Elevator Pitch:</a:t>
            </a:r>
            <a:endParaRPr sz="1200">
              <a:solidFill>
                <a:srgbClr val="2D3B45"/>
              </a:solidFill>
              <a:highlight>
                <a:schemeClr val="lt1"/>
              </a:highlight>
            </a:endParaRPr>
          </a:p>
          <a:p>
            <a:pPr indent="-304800" lvl="0" marL="698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What is the problem we are solving?</a:t>
            </a:r>
            <a:endParaRPr sz="1200">
              <a:solidFill>
                <a:srgbClr val="2D3B45"/>
              </a:solidFill>
            </a:endParaRPr>
          </a:p>
          <a:p>
            <a:pPr indent="-304800" lvl="0" marL="698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What is the gap/need/want we are filling/meeting?</a:t>
            </a:r>
            <a:endParaRPr sz="1200">
              <a:solidFill>
                <a:srgbClr val="2D3B45"/>
              </a:solidFill>
            </a:endParaRPr>
          </a:p>
          <a:p>
            <a:pPr indent="-304800" lvl="0" marL="698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What is the “so what” of why we are doing what we are doing?</a:t>
            </a:r>
            <a:endParaRPr sz="1200">
              <a:solidFill>
                <a:srgbClr val="2D3B45"/>
              </a:solidFill>
            </a:endParaRPr>
          </a:p>
          <a:p>
            <a:pPr indent="-304800" lvl="0" marL="698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"Shark Tank - Fizzics" pitch which we will discuss in class: 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6FA8DC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10" name="Shape 10"/>
          <p:cNvPicPr preferRelativeResize="0"/>
          <p:nvPr/>
        </p:nvPicPr>
        <p:blipFill rotWithShape="1">
          <a:blip r:embed="rId2">
            <a:alphaModFix amt="40000"/>
          </a:blip>
          <a:srcRect b="30860" l="0" r="0" t="30860"/>
          <a:stretch/>
        </p:blipFill>
        <p:spPr>
          <a:xfrm>
            <a:off x="0" y="-2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/>
          <p:nvPr>
            <p:ph type="ctrTitle"/>
          </p:nvPr>
        </p:nvSpPr>
        <p:spPr>
          <a:xfrm>
            <a:off x="2786525" y="1968875"/>
            <a:ext cx="5859600" cy="276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9FC5E8"/>
                </a:solidFill>
              </a:defRPr>
            </a:lvl1pPr>
            <a:lvl2pPr lvl="1" rtl="0">
              <a:buNone/>
              <a:defRPr>
                <a:solidFill>
                  <a:srgbClr val="9FC5E8"/>
                </a:solidFill>
              </a:defRPr>
            </a:lvl2pPr>
            <a:lvl3pPr lvl="2" rtl="0">
              <a:buNone/>
              <a:defRPr>
                <a:solidFill>
                  <a:srgbClr val="9FC5E8"/>
                </a:solidFill>
              </a:defRPr>
            </a:lvl3pPr>
            <a:lvl4pPr lvl="3" rtl="0">
              <a:buNone/>
              <a:defRPr>
                <a:solidFill>
                  <a:srgbClr val="9FC5E8"/>
                </a:solidFill>
              </a:defRPr>
            </a:lvl4pPr>
            <a:lvl5pPr lvl="4" rtl="0">
              <a:buNone/>
              <a:defRPr>
                <a:solidFill>
                  <a:srgbClr val="9FC5E8"/>
                </a:solidFill>
              </a:defRPr>
            </a:lvl5pPr>
            <a:lvl6pPr lvl="5" rtl="0">
              <a:buNone/>
              <a:defRPr>
                <a:solidFill>
                  <a:srgbClr val="9FC5E8"/>
                </a:solidFill>
              </a:defRPr>
            </a:lvl6pPr>
            <a:lvl7pPr lvl="6" rtl="0">
              <a:buNone/>
              <a:defRPr>
                <a:solidFill>
                  <a:srgbClr val="9FC5E8"/>
                </a:solidFill>
              </a:defRPr>
            </a:lvl7pPr>
            <a:lvl8pPr lvl="7" rtl="0">
              <a:buNone/>
              <a:defRPr>
                <a:solidFill>
                  <a:srgbClr val="9FC5E8"/>
                </a:solidFill>
              </a:defRPr>
            </a:lvl8pPr>
            <a:lvl9pPr lvl="8" rtl="0">
              <a:buNone/>
              <a:defRPr>
                <a:solidFill>
                  <a:srgbClr val="9FC5E8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">
  <p:cSld name="BLANK_1">
    <p:bg>
      <p:bgPr>
        <a:solidFill>
          <a:srgbClr val="6FA8DC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1524800" y="672606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9" name="Shape 59"/>
          <p:cNvSpPr/>
          <p:nvPr/>
        </p:nvSpPr>
        <p:spPr>
          <a:xfrm rot="10800000">
            <a:off x="6537563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60" name="Shape 60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Shape 61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3">
  <p:cSld name="TITLE_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13" name="Shape 13"/>
          <p:cNvPicPr preferRelativeResize="0"/>
          <p:nvPr/>
        </p:nvPicPr>
        <p:blipFill rotWithShape="1">
          <a:blip r:embed="rId2">
            <a:alphaModFix amt="20000"/>
          </a:blip>
          <a:srcRect b="30860" l="0" r="0" t="30860"/>
          <a:stretch/>
        </p:blipFill>
        <p:spPr>
          <a:xfrm>
            <a:off x="0" y="-2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/>
          <p:nvPr>
            <p:ph type="ctrTitle"/>
          </p:nvPr>
        </p:nvSpPr>
        <p:spPr>
          <a:xfrm>
            <a:off x="2970175" y="3107350"/>
            <a:ext cx="5792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2970175" y="3906852"/>
            <a:ext cx="57927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6FA8D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6FA8DC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6FA8DC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6FA8DC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9FC5E8"/>
                </a:solidFill>
              </a:defRPr>
            </a:lvl1pPr>
            <a:lvl2pPr lvl="1" rtl="0">
              <a:buNone/>
              <a:defRPr>
                <a:solidFill>
                  <a:srgbClr val="9FC5E8"/>
                </a:solidFill>
              </a:defRPr>
            </a:lvl2pPr>
            <a:lvl3pPr lvl="2" rtl="0">
              <a:buNone/>
              <a:defRPr>
                <a:solidFill>
                  <a:srgbClr val="9FC5E8"/>
                </a:solidFill>
              </a:defRPr>
            </a:lvl3pPr>
            <a:lvl4pPr lvl="3" rtl="0">
              <a:buNone/>
              <a:defRPr>
                <a:solidFill>
                  <a:srgbClr val="9FC5E8"/>
                </a:solidFill>
              </a:defRPr>
            </a:lvl4pPr>
            <a:lvl5pPr lvl="4" rtl="0">
              <a:buNone/>
              <a:defRPr>
                <a:solidFill>
                  <a:srgbClr val="9FC5E8"/>
                </a:solidFill>
              </a:defRPr>
            </a:lvl5pPr>
            <a:lvl6pPr lvl="5" rtl="0">
              <a:buNone/>
              <a:defRPr>
                <a:solidFill>
                  <a:srgbClr val="9FC5E8"/>
                </a:solidFill>
              </a:defRPr>
            </a:lvl6pPr>
            <a:lvl7pPr lvl="6" rtl="0">
              <a:buNone/>
              <a:defRPr>
                <a:solidFill>
                  <a:srgbClr val="9FC5E8"/>
                </a:solidFill>
              </a:defRPr>
            </a:lvl7pPr>
            <a:lvl8pPr lvl="7" rtl="0">
              <a:buNone/>
              <a:defRPr>
                <a:solidFill>
                  <a:srgbClr val="9FC5E8"/>
                </a:solidFill>
              </a:defRPr>
            </a:lvl8pPr>
            <a:lvl9pPr lvl="8" rtl="0">
              <a:buNone/>
              <a:defRPr>
                <a:solidFill>
                  <a:srgbClr val="9FC5E8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18" name="Shape 18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/>
          <p:nvPr>
            <p:ph idx="1" type="body"/>
          </p:nvPr>
        </p:nvSpPr>
        <p:spPr>
          <a:xfrm>
            <a:off x="1784250" y="222075"/>
            <a:ext cx="6549300" cy="260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82600" lvl="0" marL="457200" rtl="0">
              <a:spcBef>
                <a:spcPts val="600"/>
              </a:spcBef>
              <a:spcAft>
                <a:spcPts val="0"/>
              </a:spcAft>
              <a:buSzPts val="4000"/>
              <a:buChar char="▸"/>
              <a:defRPr b="1" i="1" sz="4000"/>
            </a:lvl1pPr>
            <a:lvl2pPr indent="-482600" lvl="1" marL="914400" rtl="0">
              <a:spcBef>
                <a:spcPts val="0"/>
              </a:spcBef>
              <a:spcAft>
                <a:spcPts val="0"/>
              </a:spcAft>
              <a:buSzPts val="4000"/>
              <a:buChar char="▹"/>
              <a:defRPr b="1" i="1" sz="4000"/>
            </a:lvl2pPr>
            <a:lvl3pPr indent="-482600" lvl="2" marL="1371600" rtl="0">
              <a:spcBef>
                <a:spcPts val="0"/>
              </a:spcBef>
              <a:spcAft>
                <a:spcPts val="0"/>
              </a:spcAft>
              <a:buSzPts val="4000"/>
              <a:buChar char="■"/>
              <a:defRPr b="1" i="1" sz="4000"/>
            </a:lvl3pPr>
            <a:lvl4pPr indent="-482600" lvl="3" marL="182880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 b="1" i="1" sz="4000"/>
            </a:lvl4pPr>
            <a:lvl5pPr indent="-482600" lvl="4" marL="2286000" rtl="0">
              <a:spcBef>
                <a:spcPts val="0"/>
              </a:spcBef>
              <a:spcAft>
                <a:spcPts val="0"/>
              </a:spcAft>
              <a:buSzPts val="4000"/>
              <a:buChar char="○"/>
              <a:defRPr b="1" i="1" sz="4000"/>
            </a:lvl5pPr>
            <a:lvl6pPr indent="-482600" lvl="5" marL="2743200" rtl="0">
              <a:spcBef>
                <a:spcPts val="0"/>
              </a:spcBef>
              <a:spcAft>
                <a:spcPts val="0"/>
              </a:spcAft>
              <a:buSzPts val="4000"/>
              <a:buChar char="■"/>
              <a:defRPr b="1" i="1" sz="4000"/>
            </a:lvl6pPr>
            <a:lvl7pPr indent="-482600" lvl="6" marL="320040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 b="1" i="1" sz="4000"/>
            </a:lvl7pPr>
            <a:lvl8pPr indent="-482600" lvl="7" marL="3657600" rtl="0">
              <a:spcBef>
                <a:spcPts val="0"/>
              </a:spcBef>
              <a:spcAft>
                <a:spcPts val="0"/>
              </a:spcAft>
              <a:buSzPts val="4000"/>
              <a:buChar char="○"/>
              <a:defRPr b="1" i="1" sz="4000"/>
            </a:lvl8pPr>
            <a:lvl9pPr indent="-482600" lvl="8" marL="4114800" rtl="0">
              <a:spcBef>
                <a:spcPts val="0"/>
              </a:spcBef>
              <a:spcAft>
                <a:spcPts val="0"/>
              </a:spcAft>
              <a:buSzPts val="4000"/>
              <a:buChar char="■"/>
              <a:defRPr b="1" i="1" sz="40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bg>
      <p:bgPr>
        <a:solidFill>
          <a:srgbClr val="6FA8DC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22" name="Shape 22"/>
          <p:cNvPicPr preferRelativeResize="0"/>
          <p:nvPr/>
        </p:nvPicPr>
        <p:blipFill rotWithShape="1">
          <a:blip r:embed="rId2">
            <a:alphaModFix amt="20000"/>
          </a:blip>
          <a:srcRect b="0" l="38542" r="38544" t="0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" name="Shape 24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2874625" y="275339"/>
            <a:ext cx="5562000" cy="4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6FA8DC"/>
              </a:buClr>
              <a:buSzPts val="3000"/>
              <a:buChar char="▸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Char char="▹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solidFill>
          <a:srgbClr val="6FA8DC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28" name="Shape 28"/>
          <p:cNvPicPr preferRelativeResize="0"/>
          <p:nvPr/>
        </p:nvPicPr>
        <p:blipFill rotWithShape="1">
          <a:blip r:embed="rId2">
            <a:alphaModFix amt="20000"/>
          </a:blip>
          <a:srcRect b="0" l="38542" r="38544" t="0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" name="Shape 30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2544225" y="297367"/>
            <a:ext cx="2981400" cy="466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5705276" y="297367"/>
            <a:ext cx="2981400" cy="466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solidFill>
          <a:srgbClr val="6FA8DC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35" name="Shape 35"/>
          <p:cNvPicPr preferRelativeResize="0"/>
          <p:nvPr/>
        </p:nvPicPr>
        <p:blipFill rotWithShape="1">
          <a:blip r:embed="rId2">
            <a:alphaModFix amt="20000"/>
          </a:blip>
          <a:srcRect b="0" l="38542" r="38544" t="0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/>
          <p:nvPr/>
        </p:nvSpPr>
        <p:spPr>
          <a:xfrm flipH="1">
            <a:off x="2095200" y="0"/>
            <a:ext cx="7048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2445100" y="275350"/>
            <a:ext cx="2066100" cy="4650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617100" y="275350"/>
            <a:ext cx="2066100" cy="4650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6789100" y="275350"/>
            <a:ext cx="2066100" cy="4650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rgbClr val="6FA8DC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43" name="Shape 43"/>
          <p:cNvPicPr preferRelativeResize="0"/>
          <p:nvPr/>
        </p:nvPicPr>
        <p:blipFill rotWithShape="1">
          <a:blip r:embed="rId2">
            <a:alphaModFix amt="20000"/>
          </a:blip>
          <a:srcRect b="0" l="38542" r="38544" t="0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Shape 46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" type="body"/>
          </p:nvPr>
        </p:nvSpPr>
        <p:spPr>
          <a:xfrm>
            <a:off x="164145" y="4406300"/>
            <a:ext cx="23469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9FC5E8"/>
                </a:solidFill>
              </a:defRPr>
            </a:lvl1pPr>
            <a:lvl2pPr lvl="1" rtl="0">
              <a:buNone/>
              <a:defRPr>
                <a:solidFill>
                  <a:srgbClr val="9FC5E8"/>
                </a:solidFill>
              </a:defRPr>
            </a:lvl2pPr>
            <a:lvl3pPr lvl="2" rtl="0">
              <a:buNone/>
              <a:defRPr>
                <a:solidFill>
                  <a:srgbClr val="9FC5E8"/>
                </a:solidFill>
              </a:defRPr>
            </a:lvl3pPr>
            <a:lvl4pPr lvl="3" rtl="0">
              <a:buNone/>
              <a:defRPr>
                <a:solidFill>
                  <a:srgbClr val="9FC5E8"/>
                </a:solidFill>
              </a:defRPr>
            </a:lvl4pPr>
            <a:lvl5pPr lvl="4" rtl="0">
              <a:buNone/>
              <a:defRPr>
                <a:solidFill>
                  <a:srgbClr val="9FC5E8"/>
                </a:solidFill>
              </a:defRPr>
            </a:lvl5pPr>
            <a:lvl6pPr lvl="5" rtl="0">
              <a:buNone/>
              <a:defRPr>
                <a:solidFill>
                  <a:srgbClr val="9FC5E8"/>
                </a:solidFill>
              </a:defRPr>
            </a:lvl6pPr>
            <a:lvl7pPr lvl="6" rtl="0">
              <a:buNone/>
              <a:defRPr>
                <a:solidFill>
                  <a:srgbClr val="9FC5E8"/>
                </a:solidFill>
              </a:defRPr>
            </a:lvl7pPr>
            <a:lvl8pPr lvl="7" rtl="0">
              <a:buNone/>
              <a:defRPr>
                <a:solidFill>
                  <a:srgbClr val="9FC5E8"/>
                </a:solidFill>
              </a:defRPr>
            </a:lvl8pPr>
            <a:lvl9pPr lvl="8" rtl="0">
              <a:buNone/>
              <a:defRPr>
                <a:solidFill>
                  <a:srgbClr val="9FC5E8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image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2095200" cy="5143200"/>
          </a:xfrm>
          <a:prstGeom prst="rect">
            <a:avLst/>
          </a:prstGeom>
          <a:solidFill>
            <a:srgbClr val="073763">
              <a:alpha val="1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" type="body"/>
          </p:nvPr>
        </p:nvSpPr>
        <p:spPr>
          <a:xfrm>
            <a:off x="2874625" y="484600"/>
            <a:ext cx="5562000" cy="4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6FA8DC"/>
              </a:buClr>
              <a:buSzPts val="3000"/>
              <a:buFont typeface="Roboto"/>
              <a:buChar char="▸"/>
              <a:defRPr sz="30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▹"/>
              <a:defRPr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■"/>
              <a:defRPr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Font typeface="Roboto"/>
              <a:buChar char="●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○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■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●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○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■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b="1" sz="96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b="1" sz="96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b="1" sz="96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b="1" sz="96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b="1" sz="96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b="1" sz="96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b="1" sz="96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b="1" sz="96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b="1" sz="96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Shape 8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jpg"/><Relationship Id="rId4" Type="http://schemas.openxmlformats.org/officeDocument/2006/relationships/image" Target="../media/image3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bulletjournal.com/how-effective-is-bullet-journaling-for-project-managers/" TargetMode="External"/><Relationship Id="rId4" Type="http://schemas.openxmlformats.org/officeDocument/2006/relationships/hyperlink" Target="https://blog.formotus.com/enterprise-mobility/figuring-the-costs-of-custom-mobile-business-app-development" TargetMode="External"/><Relationship Id="rId5" Type="http://schemas.openxmlformats.org/officeDocument/2006/relationships/hyperlink" Target="https://www.otreva.com/calculator/" TargetMode="External"/><Relationship Id="rId6" Type="http://schemas.openxmlformats.org/officeDocument/2006/relationships/hyperlink" Target="http://calculator.kinvey.com/mbaas-savings-calculator" TargetMode="External"/><Relationship Id="rId7" Type="http://schemas.openxmlformats.org/officeDocument/2006/relationships/hyperlink" Target="http://advantage.marketline.com.proxy.libraries.rutgers.edu/Product?ptype=Companies&amp;pid=679613FB-9911-4907-8C86-9902F9D5BEF4" TargetMode="External"/><Relationship Id="rId8" Type="http://schemas.openxmlformats.org/officeDocument/2006/relationships/hyperlink" Target="https://www.forbes.com/sites/greatspeculations/2017/10/30/facebooks-strong-ad-revenue-growth-to-continue/#79bd0c8c6fe7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quora.com/How-much-do-terms-and-conditions-and-privacy-statements-cost-to-get-made-for-most-startups" TargetMode="External"/><Relationship Id="rId4" Type="http://schemas.openxmlformats.org/officeDocument/2006/relationships/hyperlink" Target="https://www.lexoo.co.uk/?utm_campaign=How+much+do+terms+and+conditions+and+privacy+statements+cost+to+get+made+for+most+startups%3F&amp;utm_medium=answer&amp;utm_source=quora" TargetMode="External"/><Relationship Id="rId9" Type="http://schemas.openxmlformats.org/officeDocument/2006/relationships/hyperlink" Target="http://dx.doi.org/10.1145/3010915.3010919" TargetMode="External"/><Relationship Id="rId5" Type="http://schemas.openxmlformats.org/officeDocument/2006/relationships/hyperlink" Target="https://perryvisa.com/webPages/legalDefine.php" TargetMode="External"/><Relationship Id="rId6" Type="http://schemas.openxmlformats.org/officeDocument/2006/relationships/hyperlink" Target="https://www.lexoo.co.uk/?utm_campaign=How+much+do+terms+and+conditions+and+privacy+statements+cost+to+get+made+for+most+startups%3F&amp;utm_medium=answer&amp;utm_source=quora" TargetMode="External"/><Relationship Id="rId7" Type="http://schemas.openxmlformats.org/officeDocument/2006/relationships/hyperlink" Target="https://www.iubenda.com/en/pricing" TargetMode="External"/><Relationship Id="rId8" Type="http://schemas.openxmlformats.org/officeDocument/2006/relationships/hyperlink" Target="http://www.businessinsider.com/best-planner/#the-best-planner-overall-1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22.png"/><Relationship Id="rId5" Type="http://schemas.openxmlformats.org/officeDocument/2006/relationships/image" Target="../media/image7.jpg"/><Relationship Id="rId6" Type="http://schemas.openxmlformats.org/officeDocument/2006/relationships/image" Target="../media/image12.jpg"/><Relationship Id="rId7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4.jpg"/><Relationship Id="rId5" Type="http://schemas.openxmlformats.org/officeDocument/2006/relationships/image" Target="../media/image6.jpg"/><Relationship Id="rId6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indigodesigned.com/share/uabqycykjxu1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/>
        </p:nvSpPr>
        <p:spPr>
          <a:xfrm>
            <a:off x="1147625" y="2137400"/>
            <a:ext cx="7498800" cy="259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Organized Personal Planner for Success</a:t>
            </a:r>
            <a:endParaRPr b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OPPS</a:t>
            </a:r>
            <a:endParaRPr b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Big Data</a:t>
            </a:r>
            <a:endParaRPr b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102200" y="3261600"/>
            <a:ext cx="2724900" cy="18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“A Bullet Journal for the Digital Age</a:t>
            </a:r>
            <a:r>
              <a:rPr lang="en" sz="2400">
                <a:solidFill>
                  <a:srgbClr val="F3F3F3"/>
                </a:solidFill>
              </a:rPr>
              <a:t>”</a:t>
            </a:r>
            <a:endParaRPr sz="2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Customers &amp;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Audience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2874625" y="275339"/>
            <a:ext cx="5562000" cy="4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/>
              <a:t>Men and Women Ages of 18-30</a:t>
            </a:r>
            <a:endParaRPr sz="1400"/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/>
              <a:t>Average age of 25</a:t>
            </a:r>
            <a:endParaRPr sz="1400"/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/>
              <a:t>Young adults both:</a:t>
            </a:r>
            <a:endParaRPr sz="1400"/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/>
              <a:t>Organized</a:t>
            </a:r>
            <a:endParaRPr sz="1400"/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/>
              <a:t>Unorganized</a:t>
            </a:r>
            <a:endParaRPr sz="1400"/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/>
              <a:t>People with:</a:t>
            </a:r>
            <a:endParaRPr sz="1400"/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/>
              <a:t>Routines that could use some better time management</a:t>
            </a:r>
            <a:endParaRPr sz="1400"/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/>
              <a:t>No skill set to manage their routine’s</a:t>
            </a:r>
            <a:endParaRPr sz="1400"/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/>
              <a:t>People looking to maximize their time</a:t>
            </a:r>
            <a:endParaRPr sz="1400"/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/>
              <a:t>Get the most out of their day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997" y="3114296"/>
            <a:ext cx="2694850" cy="16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475" y="3147875"/>
            <a:ext cx="3298250" cy="15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" type="body"/>
          </p:nvPr>
        </p:nvSpPr>
        <p:spPr>
          <a:xfrm>
            <a:off x="2587401" y="344716"/>
            <a:ext cx="1945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Audience Definition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People ages: 18-30 expected average age: 25</a:t>
            </a:r>
            <a:endParaRPr sz="1200"/>
          </a:p>
        </p:txBody>
      </p:sp>
      <p:sp>
        <p:nvSpPr>
          <p:cNvPr id="159" name="Shape 159"/>
          <p:cNvSpPr txBox="1"/>
          <p:nvPr>
            <p:ph idx="2" type="body"/>
          </p:nvPr>
        </p:nvSpPr>
        <p:spPr>
          <a:xfrm>
            <a:off x="4632369" y="344716"/>
            <a:ext cx="1945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Region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North America,</a:t>
            </a:r>
            <a:endParaRPr sz="12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Specifically the East-Coast</a:t>
            </a:r>
            <a:endParaRPr sz="1200"/>
          </a:p>
        </p:txBody>
      </p:sp>
      <p:sp>
        <p:nvSpPr>
          <p:cNvPr id="160" name="Shape 160"/>
          <p:cNvSpPr txBox="1"/>
          <p:nvPr>
            <p:ph idx="3" type="body"/>
          </p:nvPr>
        </p:nvSpPr>
        <p:spPr>
          <a:xfrm>
            <a:off x="6677338" y="344716"/>
            <a:ext cx="1945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Hardware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Smartphones</a:t>
            </a:r>
            <a:endParaRPr sz="12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Tablets</a:t>
            </a:r>
            <a:endParaRPr sz="1200"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2587400" y="2230676"/>
            <a:ext cx="1945200" cy="15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Supported Operating Systems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iOS/ Android</a:t>
            </a:r>
            <a:endParaRPr sz="12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2" name="Shape 162"/>
          <p:cNvSpPr txBox="1"/>
          <p:nvPr>
            <p:ph idx="2" type="body"/>
          </p:nvPr>
        </p:nvSpPr>
        <p:spPr>
          <a:xfrm>
            <a:off x="6577569" y="2334466"/>
            <a:ext cx="1945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OS Supported: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iOS 11 and Android 8.0 Oreo and forward releases.</a:t>
            </a:r>
            <a:endParaRPr sz="1200"/>
          </a:p>
        </p:txBody>
      </p:sp>
      <p:sp>
        <p:nvSpPr>
          <p:cNvPr id="163" name="Shape 163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Full Scope</a:t>
            </a:r>
            <a:endParaRPr sz="3600"/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600" y="2127023"/>
            <a:ext cx="1305021" cy="13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1512" y="3336249"/>
            <a:ext cx="1807200" cy="1807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Research Summary</a:t>
            </a:r>
            <a:endParaRPr/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2874625" y="275344"/>
            <a:ext cx="55620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9946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Sent out 300 surveys with a response rate of 33% for our Google Survey Plan</a:t>
            </a:r>
            <a:endParaRPr sz="1400"/>
          </a:p>
          <a:p>
            <a:pPr indent="-317500" lvl="0" marL="457200" rtl="0">
              <a:lnSpc>
                <a:spcPct val="119946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Who are we surveying, and why?</a:t>
            </a:r>
            <a:endParaRPr sz="1400"/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400"/>
              <a:t>Adults from the age of 18 - 30 </a:t>
            </a:r>
            <a:endParaRPr sz="1400"/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400"/>
              <a:t>This age group tends to be quicker to adopt technologies and push new trends</a:t>
            </a:r>
            <a:endParaRPr sz="1400"/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Addressed the common issues with paper markets</a:t>
            </a:r>
            <a:endParaRPr sz="1400"/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lnSpc>
                <a:spcPct val="1199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lnSpc>
                <a:spcPct val="1199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lnSpc>
                <a:spcPct val="1199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975" y="2763225"/>
            <a:ext cx="4275300" cy="21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Research</a:t>
            </a:r>
            <a:endParaRPr/>
          </a:p>
        </p:txBody>
      </p:sp>
      <p:pic>
        <p:nvPicPr>
          <p:cNvPr descr="Forms response chart. Question title: Do you use technology to remind yourself of deadlines, homework, etc?. Number of responses: 100 responses."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600" y="44675"/>
            <a:ext cx="4685674" cy="2002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If you answered yes, how do you keep track of your tasks?. Number of responses: 92 responses."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2625" y="2594750"/>
            <a:ext cx="3991375" cy="24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2423575" y="2765175"/>
            <a:ext cx="1947900" cy="18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47% use Google </a:t>
            </a:r>
            <a:r>
              <a:rPr lang="en"/>
              <a:t>Calendar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37% use Planner Apps on their Phone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37% use paper planners</a:t>
            </a: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6145200" y="1129350"/>
            <a:ext cx="21171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67% of people use technology to remind them of tasks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 </a:t>
            </a:r>
            <a:endParaRPr/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2874625" y="275339"/>
            <a:ext cx="5562000" cy="4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 txBox="1"/>
          <p:nvPr/>
        </p:nvSpPr>
        <p:spPr>
          <a:xfrm>
            <a:off x="203875" y="1626750"/>
            <a:ext cx="171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SWOT Analysis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89" name="Shape 189"/>
          <p:cNvGraphicFramePr/>
          <p:nvPr/>
        </p:nvGraphicFramePr>
        <p:xfrm>
          <a:off x="2209800" y="23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{CAB5FCBC-EDBC-4689-BF1A-118FA5F271C9}</a:tableStyleId>
              </a:tblPr>
              <a:tblGrid>
                <a:gridCol w="3361775"/>
                <a:gridCol w="3361775"/>
              </a:tblGrid>
              <a:tr h="2246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Strengths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Can give users different experiences.</a:t>
                      </a:r>
                      <a:endParaRPr/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Tools can be used in different ways</a:t>
                      </a:r>
                      <a:endParaRPr/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Building off API that already exist to improve user experience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Weaknesses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People not knowing what a bullet journal is.</a:t>
                      </a:r>
                      <a:endParaRPr/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API not giving correct information</a:t>
                      </a:r>
                      <a:endParaRPr/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Relying on different API rather their are own tracking. 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</a:tr>
              <a:tr h="2246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Opportunities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AutoNum type="arabicPeriod"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This is something different, unique, and customizable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AutoNum type="arabicPeriod"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Covers a lot of different API and we can read that data to cater to our audience.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AutoNum type="arabicPeriod"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Focus on education, artist, business industries. 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Threats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Online Planners</a:t>
                      </a:r>
                      <a:endParaRPr/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Companies blocking our application.</a:t>
                      </a:r>
                      <a:endParaRPr/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People try to break the app</a:t>
                      </a:r>
                      <a:endParaRPr/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"/>
                        <a:t>Adblocker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843175" y="204406"/>
            <a:ext cx="8229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OPPS Magic Quadrant </a:t>
            </a:r>
            <a:endParaRPr sz="3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5767600" y="832150"/>
            <a:ext cx="3034500" cy="3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OPPS has the greatest vision and the best features integrated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Uses data collection on a large scale to improve time management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Microsoft is a leader and our greatest threat. The have money and teams to back a better design.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Lemone is leading for paperback bullet journals, if they wanted to start a mobile app, they would be another huge threat. 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>
              <a:spcBef>
                <a:spcPts val="1000"/>
              </a:spcBef>
              <a:spcAft>
                <a:spcPts val="100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Bullet Journal Companion is a project done by a solo programmer and has no big data features implemented.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6" name="Shape 196"/>
          <p:cNvGrpSpPr/>
          <p:nvPr/>
        </p:nvGrpSpPr>
        <p:grpSpPr>
          <a:xfrm>
            <a:off x="268669" y="921896"/>
            <a:ext cx="5674275" cy="3201310"/>
            <a:chOff x="209694" y="928996"/>
            <a:chExt cx="5674275" cy="3201310"/>
          </a:xfrm>
        </p:grpSpPr>
        <p:sp>
          <p:nvSpPr>
            <p:cNvPr id="197" name="Shape 197"/>
            <p:cNvSpPr/>
            <p:nvPr/>
          </p:nvSpPr>
          <p:spPr>
            <a:xfrm>
              <a:off x="323468" y="3739527"/>
              <a:ext cx="5560500" cy="181200"/>
            </a:xfrm>
            <a:prstGeom prst="ellipse">
              <a:avLst/>
            </a:prstGeom>
            <a:gradFill>
              <a:gsLst>
                <a:gs pos="0">
                  <a:srgbClr val="0C0C0C">
                    <a:alpha val="27843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8" name="Shape 198"/>
            <p:cNvGrpSpPr/>
            <p:nvPr/>
          </p:nvGrpSpPr>
          <p:grpSpPr>
            <a:xfrm>
              <a:off x="588952" y="928996"/>
              <a:ext cx="5013000" cy="1405456"/>
              <a:chOff x="1293490" y="1340768"/>
              <a:chExt cx="6234300" cy="2232300"/>
            </a:xfrm>
          </p:grpSpPr>
          <p:sp>
            <p:nvSpPr>
              <p:cNvPr id="199" name="Shape 199"/>
              <p:cNvSpPr/>
              <p:nvPr/>
            </p:nvSpPr>
            <p:spPr>
              <a:xfrm>
                <a:off x="1293490" y="1340768"/>
                <a:ext cx="3115500" cy="223230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45882"/>
                    </a:srgbClr>
                  </a:gs>
                  <a:gs pos="77000">
                    <a:srgbClr val="C5D8F1">
                      <a:alpha val="76862"/>
                    </a:srgbClr>
                  </a:gs>
                  <a:gs pos="100000">
                    <a:srgbClr val="C5D8F1">
                      <a:alpha val="76862"/>
                    </a:srgbClr>
                  </a:gs>
                </a:gsLst>
                <a:lin ang="2700006" scaled="0"/>
              </a:gradFill>
              <a:ln cap="flat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Shape 200"/>
              <p:cNvSpPr/>
              <p:nvPr/>
            </p:nvSpPr>
            <p:spPr>
              <a:xfrm>
                <a:off x="4412290" y="1340768"/>
                <a:ext cx="3115500" cy="223230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45882"/>
                    </a:srgbClr>
                  </a:gs>
                  <a:gs pos="77000">
                    <a:srgbClr val="C5D8F1">
                      <a:alpha val="76862"/>
                    </a:srgbClr>
                  </a:gs>
                  <a:gs pos="100000">
                    <a:srgbClr val="C5D8F1">
                      <a:alpha val="76862"/>
                    </a:srgbClr>
                  </a:gs>
                </a:gsLst>
                <a:lin ang="2700006" scaled="0"/>
              </a:gradFill>
              <a:ln cap="flat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Shape 201"/>
            <p:cNvGrpSpPr/>
            <p:nvPr/>
          </p:nvGrpSpPr>
          <p:grpSpPr>
            <a:xfrm>
              <a:off x="588952" y="2335484"/>
              <a:ext cx="5013001" cy="1405456"/>
              <a:chOff x="1309312" y="3585592"/>
              <a:chExt cx="6234300" cy="2232300"/>
            </a:xfrm>
          </p:grpSpPr>
          <p:sp>
            <p:nvSpPr>
              <p:cNvPr id="202" name="Shape 202"/>
              <p:cNvSpPr/>
              <p:nvPr/>
            </p:nvSpPr>
            <p:spPr>
              <a:xfrm>
                <a:off x="1309312" y="3585592"/>
                <a:ext cx="3115500" cy="223230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45882"/>
                    </a:srgbClr>
                  </a:gs>
                  <a:gs pos="77000">
                    <a:srgbClr val="C5D8F1">
                      <a:alpha val="76862"/>
                    </a:srgbClr>
                  </a:gs>
                  <a:gs pos="100000">
                    <a:srgbClr val="C5D8F1">
                      <a:alpha val="76862"/>
                    </a:srgbClr>
                  </a:gs>
                </a:gsLst>
                <a:lin ang="2700006" scaled="0"/>
              </a:gradFill>
              <a:ln cap="flat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Shape 203"/>
              <p:cNvSpPr/>
              <p:nvPr/>
            </p:nvSpPr>
            <p:spPr>
              <a:xfrm>
                <a:off x="4428112" y="3585592"/>
                <a:ext cx="3115500" cy="223230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45882"/>
                    </a:srgbClr>
                  </a:gs>
                  <a:gs pos="77000">
                    <a:srgbClr val="C5D8F1">
                      <a:alpha val="76862"/>
                    </a:srgbClr>
                  </a:gs>
                  <a:gs pos="100000">
                    <a:srgbClr val="C5D8F1">
                      <a:alpha val="76862"/>
                    </a:srgbClr>
                  </a:gs>
                </a:gsLst>
                <a:lin ang="2700006" scaled="0"/>
              </a:gradFill>
              <a:ln cap="flat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4" name="Shape 204"/>
            <p:cNvSpPr txBox="1"/>
            <p:nvPr/>
          </p:nvSpPr>
          <p:spPr>
            <a:xfrm>
              <a:off x="1063039" y="937293"/>
              <a:ext cx="1557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Challengers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Shape 205"/>
            <p:cNvSpPr txBox="1"/>
            <p:nvPr/>
          </p:nvSpPr>
          <p:spPr>
            <a:xfrm>
              <a:off x="3624152" y="937293"/>
              <a:ext cx="1557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Leaders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Shape 206"/>
            <p:cNvSpPr txBox="1"/>
            <p:nvPr/>
          </p:nvSpPr>
          <p:spPr>
            <a:xfrm>
              <a:off x="1164425" y="3544537"/>
              <a:ext cx="1557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Niche Players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Shape 207"/>
            <p:cNvSpPr txBox="1"/>
            <p:nvPr/>
          </p:nvSpPr>
          <p:spPr>
            <a:xfrm>
              <a:off x="3725538" y="3544537"/>
              <a:ext cx="1557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Visionaries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1708400" y="1995318"/>
              <a:ext cx="196200" cy="1536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2134340" y="2666994"/>
              <a:ext cx="196200" cy="1536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1543172" y="3001886"/>
              <a:ext cx="196200" cy="1536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943899" y="2762022"/>
              <a:ext cx="196200" cy="1536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3355593" y="1714278"/>
              <a:ext cx="196200" cy="1536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4582735" y="3001886"/>
              <a:ext cx="196200" cy="153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3181303" y="2729015"/>
              <a:ext cx="196200" cy="1536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Shape 215"/>
            <p:cNvSpPr txBox="1"/>
            <p:nvPr/>
          </p:nvSpPr>
          <p:spPr>
            <a:xfrm rot="-5400000">
              <a:off x="-276006" y="2212407"/>
              <a:ext cx="1218900" cy="24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Ability to Execute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Shape 216"/>
            <p:cNvSpPr txBox="1"/>
            <p:nvPr/>
          </p:nvSpPr>
          <p:spPr>
            <a:xfrm>
              <a:off x="1996820" y="3800905"/>
              <a:ext cx="2072100" cy="3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</a:rPr>
                <a:t>Completeness</a:t>
              </a: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of vision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Shape 217"/>
            <p:cNvSpPr txBox="1"/>
            <p:nvPr/>
          </p:nvSpPr>
          <p:spPr>
            <a:xfrm>
              <a:off x="3094060" y="1867813"/>
              <a:ext cx="11253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Microsoft One</a:t>
              </a:r>
              <a:r>
                <a:rPr lang="en" sz="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Note</a:t>
              </a:r>
              <a:endPara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Shape 218"/>
            <p:cNvSpPr txBox="1"/>
            <p:nvPr/>
          </p:nvSpPr>
          <p:spPr>
            <a:xfrm>
              <a:off x="1592625" y="2148850"/>
              <a:ext cx="694800" cy="3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Lemome</a:t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Shape 219"/>
            <p:cNvSpPr txBox="1"/>
            <p:nvPr/>
          </p:nvSpPr>
          <p:spPr>
            <a:xfrm>
              <a:off x="3713624" y="2797864"/>
              <a:ext cx="784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Bullet Journal Companion</a:t>
              </a:r>
              <a:endPara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Shape 220"/>
            <p:cNvSpPr txBox="1"/>
            <p:nvPr/>
          </p:nvSpPr>
          <p:spPr>
            <a:xfrm>
              <a:off x="1404373" y="3198503"/>
              <a:ext cx="729900" cy="14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Book Factory</a:t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Shape 221"/>
            <p:cNvSpPr txBox="1"/>
            <p:nvPr/>
          </p:nvSpPr>
          <p:spPr>
            <a:xfrm>
              <a:off x="709555" y="3000570"/>
              <a:ext cx="694800" cy="2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Peter Pauper Press</a:t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3947698" y="2679915"/>
              <a:ext cx="196200" cy="1536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Shape 223"/>
            <p:cNvSpPr txBox="1"/>
            <p:nvPr/>
          </p:nvSpPr>
          <p:spPr>
            <a:xfrm>
              <a:off x="3122259" y="2841937"/>
              <a:ext cx="444900" cy="14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Trello</a:t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Shape 224"/>
            <p:cNvSpPr txBox="1"/>
            <p:nvPr/>
          </p:nvSpPr>
          <p:spPr>
            <a:xfrm>
              <a:off x="1996827" y="2882550"/>
              <a:ext cx="879000" cy="2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Creative Notebooks</a:t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Shape 225"/>
            <p:cNvSpPr txBox="1"/>
            <p:nvPr/>
          </p:nvSpPr>
          <p:spPr>
            <a:xfrm>
              <a:off x="4436686" y="3114975"/>
              <a:ext cx="5904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OPPS</a:t>
              </a:r>
              <a:endParaRPr b="1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Shape 226"/>
          <p:cNvSpPr/>
          <p:nvPr/>
        </p:nvSpPr>
        <p:spPr>
          <a:xfrm>
            <a:off x="2715022" y="3129211"/>
            <a:ext cx="196200" cy="153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2238975" y="3342025"/>
            <a:ext cx="10467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Panda Planners</a:t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2874625" y="275339"/>
            <a:ext cx="5562000" cy="4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/>
              <a:t>What other solutions and technologies already exist?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 sz="1100"/>
              <a:t>any people use Google’s Gmail Planner or Outlook to plan their needs</a:t>
            </a:r>
            <a:endParaRPr sz="11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/>
              <a:t>What does the research tell us from quantifiable data?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 sz="1100"/>
              <a:t>hrough primary and secondary research we have established the necessity for our application in order to fill a gap between technology and planners.</a:t>
            </a:r>
            <a:endParaRPr sz="11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100" y="1865150"/>
            <a:ext cx="813574" cy="81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7425" y="1843238"/>
            <a:ext cx="857400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Market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</a:t>
            </a:r>
            <a:endParaRPr/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2544175" y="117850"/>
            <a:ext cx="3161100" cy="21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Panda Planner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“Scientifically proven to make the user happier and more productive through positive psychology”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2" name="Shape 242"/>
          <p:cNvSpPr txBox="1"/>
          <p:nvPr>
            <p:ph idx="2" type="body"/>
          </p:nvPr>
        </p:nvSpPr>
        <p:spPr>
          <a:xfrm>
            <a:off x="5705275" y="297371"/>
            <a:ext cx="2981400" cy="22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Erin Condren Life Planner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Attractive Design and Customizable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“A new wave for stylish organization”</a:t>
            </a:r>
            <a:endParaRPr sz="1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750" y="2818896"/>
            <a:ext cx="2270929" cy="2270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1775" y="2948521"/>
            <a:ext cx="3133924" cy="2011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Market cont...</a:t>
            </a:r>
            <a:endParaRPr/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2544225" y="297370"/>
            <a:ext cx="2981400" cy="20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Five Star Academic Planner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Student geared design for a simple and adult style</a:t>
            </a:r>
            <a:endParaRPr/>
          </a:p>
        </p:txBody>
      </p:sp>
      <p:sp>
        <p:nvSpPr>
          <p:cNvPr id="251" name="Shape 251"/>
          <p:cNvSpPr txBox="1"/>
          <p:nvPr>
            <p:ph idx="2" type="body"/>
          </p:nvPr>
        </p:nvSpPr>
        <p:spPr>
          <a:xfrm>
            <a:off x="5705275" y="297375"/>
            <a:ext cx="2981400" cy="19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Passion Planner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Motivational based on the primary idea of setting and reaching goals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t/>
            </a:r>
            <a:endParaRPr sz="1800"/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25" y="2211875"/>
            <a:ext cx="2697949" cy="269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8600" y="2543525"/>
            <a:ext cx="2814751" cy="203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Ethics, Privacy, and Security </a:t>
            </a:r>
            <a:endParaRPr/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2544225" y="297367"/>
            <a:ext cx="2981400" cy="46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Concerns: 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-The Cloud </a:t>
            </a:r>
            <a:endParaRPr sz="1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-Access Control</a:t>
            </a:r>
            <a:endParaRPr sz="1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-Size/Amount of information collected and shared </a:t>
            </a:r>
            <a:endParaRPr sz="1800"/>
          </a:p>
        </p:txBody>
      </p:sp>
      <p:sp>
        <p:nvSpPr>
          <p:cNvPr id="260" name="Shape 260"/>
          <p:cNvSpPr txBox="1"/>
          <p:nvPr>
            <p:ph idx="2" type="body"/>
          </p:nvPr>
        </p:nvSpPr>
        <p:spPr>
          <a:xfrm>
            <a:off x="5705276" y="297367"/>
            <a:ext cx="2981400" cy="46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Resolution: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-</a:t>
            </a:r>
            <a:r>
              <a:rPr lang="en" sz="1800"/>
              <a:t>E</a:t>
            </a:r>
            <a:r>
              <a:rPr lang="en" sz="1800"/>
              <a:t>ncryption </a:t>
            </a:r>
            <a:r>
              <a:rPr lang="en" sz="1800"/>
              <a:t> </a:t>
            </a:r>
            <a:endParaRPr sz="1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-Secure login/ agreement with other apps to secure info. </a:t>
            </a:r>
            <a:endParaRPr sz="1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-Limitations of tasks per week/month</a:t>
            </a:r>
            <a:endParaRPr sz="1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-</a:t>
            </a:r>
            <a:r>
              <a:rPr lang="en" sz="1800"/>
              <a:t>Anonymise data</a:t>
            </a:r>
            <a:endParaRPr sz="1800"/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900" y="3178900"/>
            <a:ext cx="2918026" cy="16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" type="body"/>
          </p:nvPr>
        </p:nvSpPr>
        <p:spPr>
          <a:xfrm>
            <a:off x="2544225" y="297367"/>
            <a:ext cx="2981400" cy="46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Startup Company</a:t>
            </a:r>
            <a:endParaRPr/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App Developers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Everyday people with busy schedules!</a:t>
            </a:r>
            <a:endParaRPr b="1"/>
          </a:p>
        </p:txBody>
      </p:sp>
      <p:sp>
        <p:nvSpPr>
          <p:cNvPr id="81" name="Shape 81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Who are we?</a:t>
            </a:r>
            <a:endParaRPr sz="3600"/>
          </a:p>
        </p:txBody>
      </p:sp>
      <p:sp>
        <p:nvSpPr>
          <p:cNvPr id="82" name="Shape 82"/>
          <p:cNvSpPr txBox="1"/>
          <p:nvPr>
            <p:ph idx="2" type="body"/>
          </p:nvPr>
        </p:nvSpPr>
        <p:spPr>
          <a:xfrm>
            <a:off x="5705276" y="297367"/>
            <a:ext cx="2981400" cy="46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Experienced in various fields:</a:t>
            </a:r>
            <a:endParaRPr b="1"/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Marketing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UI/UX development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Project management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Documentation team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Leadership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213" y="2484150"/>
            <a:ext cx="2239425" cy="22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Ethics, Privacy, and Security </a:t>
            </a:r>
            <a:endParaRPr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Cont...</a:t>
            </a:r>
            <a:endParaRPr/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2544225" y="297367"/>
            <a:ext cx="2981400" cy="46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Concerns:</a:t>
            </a:r>
            <a:endParaRPr/>
          </a:p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Data Breach of personal information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Malicious use of personal data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Exploits in-app bugs that leave user information exposed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High usage of personal data for advertisement purposes</a:t>
            </a:r>
            <a:endParaRPr sz="1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8" name="Shape 268"/>
          <p:cNvSpPr txBox="1"/>
          <p:nvPr>
            <p:ph idx="2" type="body"/>
          </p:nvPr>
        </p:nvSpPr>
        <p:spPr>
          <a:xfrm>
            <a:off x="5705276" y="297367"/>
            <a:ext cx="2981400" cy="46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Resolutions:</a:t>
            </a:r>
            <a:endParaRPr/>
          </a:p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High level of user discretion when handling data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Transparency in the way user data is being collected and used 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Limit access to user data by third-party application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Updated application ensuring bugs are patched</a:t>
            </a:r>
            <a:endParaRPr sz="1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Ethics, Privacy, and Security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Cont...</a:t>
            </a:r>
            <a:endParaRPr/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2544225" y="297369"/>
            <a:ext cx="2981400" cy="14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 txBox="1"/>
          <p:nvPr>
            <p:ph idx="2" type="body"/>
          </p:nvPr>
        </p:nvSpPr>
        <p:spPr>
          <a:xfrm>
            <a:off x="5705276" y="297367"/>
            <a:ext cx="2981400" cy="46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Example of Addressing Privacy Concerns:</a:t>
            </a:r>
            <a:endParaRPr sz="1800"/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5275" y="1073240"/>
            <a:ext cx="3202348" cy="1480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5269" y="2553979"/>
            <a:ext cx="3054757" cy="148072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>
            <p:ph idx="1" type="body"/>
          </p:nvPr>
        </p:nvSpPr>
        <p:spPr>
          <a:xfrm>
            <a:off x="5602875" y="4090675"/>
            <a:ext cx="35883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Retrieved From:</a:t>
            </a:r>
            <a:endParaRPr sz="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Rooksby, J., Asadzadeh, P., Morrison, A., McCallum, C., Gray, C., &amp; Chalmers, M. (2016, December 2). Implementing Ethics for a Mobile App Deployment. </a:t>
            </a:r>
            <a:r>
              <a:rPr i="1" lang="en" sz="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Computing Science Institute of Health and Wellbeing University of Glasgow, UK</a:t>
            </a:r>
            <a:r>
              <a:rPr lang="en" sz="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1-10. doi:http://dx.doi.org/10.1145/3010915.3010919</a:t>
            </a:r>
            <a:endParaRPr sz="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2544225" y="297367"/>
            <a:ext cx="2981400" cy="46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Concerns: 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-The work environment 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-Data management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Project Financials </a:t>
            </a:r>
            <a:endParaRPr/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2874625" y="275339"/>
            <a:ext cx="5562000" cy="4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Cloud storage facilities</a:t>
            </a:r>
            <a:endParaRPr sz="1400"/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First 50 TB / month </a:t>
            </a:r>
            <a:endParaRPr sz="1400"/>
          </a:p>
          <a:p>
            <a: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$0.0245 per GB</a:t>
            </a:r>
            <a:endParaRPr sz="1400"/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Next 450 TB/month </a:t>
            </a:r>
            <a:endParaRPr sz="1400"/>
          </a:p>
          <a:p>
            <a: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$0.0235 per GB</a:t>
            </a:r>
            <a:endParaRPr sz="1400"/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Over 500 TB/month</a:t>
            </a:r>
            <a:endParaRPr sz="1400"/>
          </a:p>
          <a:p>
            <a: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$0.0225 per GB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iPhones - $500 each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Android phones - $400 each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Computers - 9 devices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 $850/each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Software Licenses per device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Microsoft - $883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Adobe - $30/month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Norton Antivirus - $40/year</a:t>
            </a:r>
            <a:endParaRPr/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525" y="2870250"/>
            <a:ext cx="2814876" cy="187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4725" y="3885350"/>
            <a:ext cx="1671350" cy="11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5770125" y="275350"/>
            <a:ext cx="3102000" cy="3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Labor cost:</a:t>
            </a:r>
            <a:endParaRPr sz="24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FA8DC"/>
              </a:buClr>
              <a:buSzPts val="1400"/>
              <a:buFont typeface="Roboto"/>
              <a:buChar char="▸"/>
            </a:pP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4 Programmers: $79,530 * 4</a:t>
            </a:r>
            <a:endParaRPr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400"/>
              <a:buFont typeface="Roboto"/>
              <a:buChar char="▸"/>
            </a:pP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Manager: $100,000</a:t>
            </a:r>
            <a:endParaRPr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400"/>
              <a:buFont typeface="Roboto"/>
              <a:buChar char="▸"/>
            </a:pP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Customer Support: $60,000</a:t>
            </a:r>
            <a:endParaRPr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400"/>
              <a:buFont typeface="Roboto"/>
              <a:buChar char="▸"/>
            </a:pP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Legal: $48,810</a:t>
            </a:r>
            <a:endParaRPr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400"/>
              <a:buFont typeface="Roboto"/>
              <a:buChar char="▸"/>
            </a:pP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Financial: $65,000</a:t>
            </a:r>
            <a:endParaRPr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400"/>
              <a:buFont typeface="Roboto"/>
              <a:buChar char="▸"/>
            </a:pP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HR: $51,000</a:t>
            </a:r>
            <a:endParaRPr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400"/>
              <a:buFont typeface="Roboto"/>
              <a:buChar char="▸"/>
            </a:pP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Market and Sales: $40,000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Project Financials</a:t>
            </a:r>
            <a:endParaRPr/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2874625" y="275339"/>
            <a:ext cx="5562000" cy="4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Benefits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Coupons have proven themselves to be highly effective sales tools. CMO Council reports that 71% of internet users in the U.S. were influenced by coupons and discounts when making their purchase decisions. ($10k-$20k/year)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The expected consumers will be 100,000 which could lead to $200,000 profit for the first year, and then the number will be doubled for the next years for the premier feature.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Advertisement: The average Cost Per Click (CPC) is about $0.35 globally and about $0.28 in the U.S.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The privacy premium will be added to the users such hiding the content even from your friends that will increase our usage on the platform to 20% for the first year.</a:t>
            </a:r>
            <a:r>
              <a:rPr lang="en" sz="1200">
                <a:solidFill>
                  <a:srgbClr val="535353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The net revenue for our start up company will be $13,905,923 at the end of our 5th year. </a:t>
            </a:r>
            <a:endParaRPr sz="1400"/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0" y="2753250"/>
            <a:ext cx="2569825" cy="2230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Financials: Graphs</a:t>
            </a:r>
            <a:endParaRPr/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800" y="146225"/>
            <a:ext cx="5605236" cy="42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/>
          <p:nvPr/>
        </p:nvSpPr>
        <p:spPr>
          <a:xfrm>
            <a:off x="2520725" y="4361775"/>
            <a:ext cx="6153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http://www.businessofapps.com/data/app-revenues/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spreadsheet</a:t>
            </a:r>
            <a:endParaRPr/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125" y="663975"/>
            <a:ext cx="6596700" cy="370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314" name="Shape 314"/>
          <p:cNvSpPr txBox="1"/>
          <p:nvPr/>
        </p:nvSpPr>
        <p:spPr>
          <a:xfrm>
            <a:off x="2764875" y="341525"/>
            <a:ext cx="5233200" cy="48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>
              <a:spcBef>
                <a:spcPts val="48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Roboto"/>
              <a:buChar char="❖"/>
            </a:pPr>
            <a:r>
              <a:t/>
            </a:r>
            <a:endParaRPr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Roboto"/>
              <a:buChar char="➢"/>
            </a:pP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Time </a:t>
            </a: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management</a:t>
            </a: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 is a very important skill to have during group projects</a:t>
            </a:r>
            <a:endParaRPr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Roboto"/>
              <a:buChar char="➢"/>
            </a:pP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Being able to communicate appropriately is important as wel</a:t>
            </a: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endParaRPr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Roboto"/>
              <a:buChar char="➢"/>
            </a:pP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Although there were individual roles, maintaining a team through hardships is crucial </a:t>
            </a:r>
            <a:endParaRPr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Roboto"/>
              <a:buChar char="➢"/>
            </a:pP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Supporting/encouraging one another increases motivation </a:t>
            </a:r>
            <a:endParaRPr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Roboto"/>
              <a:buChar char="➢"/>
            </a:pP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Deadlines are not only important to have but also to maintain in order to keep everything running smoothly</a:t>
            </a:r>
            <a:endParaRPr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Roboto"/>
              <a:buChar char="➢"/>
            </a:pP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Mistakes are fine as long as a lesson was learned and improved upon</a:t>
            </a:r>
            <a:endParaRPr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Roboto"/>
              <a:buChar char="➢"/>
            </a:pP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How To Manage the </a:t>
            </a: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Financials and reorganizing it </a:t>
            </a: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Roboto"/>
              <a:buChar char="➢"/>
            </a:pP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I learned how to </a:t>
            </a: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collaborate</a:t>
            </a: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 with the team and making sure I am on time with them </a:t>
            </a:r>
            <a:endParaRPr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Roboto"/>
              <a:buChar char="➢"/>
            </a:pP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Making the </a:t>
            </a: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workflow</a:t>
            </a: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 diagram before the high fidelity made planning and designing incredibly easier.</a:t>
            </a:r>
            <a:endParaRPr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Appendices</a:t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2903325" y="275339"/>
            <a:ext cx="5562000" cy="4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000"/>
              <a:buChar char="▸"/>
            </a:pPr>
            <a:r>
              <a:rPr lang="en" sz="1000">
                <a:solidFill>
                  <a:schemeClr val="dk1"/>
                </a:solidFill>
              </a:rPr>
              <a:t>Fu, B., Lin, J., Li, L., Faloutsos, C., Hong, J., &amp; Sadeh, N. (2013, August). Why people hate your app: Making sense of user feedback in a mobile app store. In </a:t>
            </a:r>
            <a:r>
              <a:rPr i="1" lang="en" sz="1000">
                <a:solidFill>
                  <a:schemeClr val="dk1"/>
                </a:solidFill>
              </a:rPr>
              <a:t>Proceedings of the 19th ACM SIGKDD international conference on Knowledge discovery and data mining</a:t>
            </a:r>
            <a:r>
              <a:rPr lang="en" sz="1000">
                <a:solidFill>
                  <a:schemeClr val="dk1"/>
                </a:solidFill>
              </a:rPr>
              <a:t> (pp. 1276-1284). ACM.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000"/>
              <a:buChar char="▸"/>
            </a:pPr>
            <a:r>
              <a:rPr lang="en" sz="1000">
                <a:solidFill>
                  <a:schemeClr val="dk1"/>
                </a:solidFill>
              </a:rPr>
              <a:t>HOW Mac Experts Manage Their Calendars. (2014). Macworld, 31(5), 70-72.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000"/>
              <a:buChar char="▸"/>
            </a:pPr>
            <a:r>
              <a:rPr lang="en" sz="1000">
                <a:solidFill>
                  <a:schemeClr val="dk1"/>
                </a:solidFill>
              </a:rPr>
              <a:t>Most popular smartphone OS in the U.S. 2017 | Statistic. (n.d.). Retrieved February 12, 2018, from https://www.statista.com/statistics/716053/most-popular-smartphone-operating-systems-in-us/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000"/>
              <a:buChar char="▸"/>
            </a:pPr>
            <a:r>
              <a:rPr lang="en" sz="1000">
                <a:solidFill>
                  <a:schemeClr val="dk1"/>
                </a:solidFill>
              </a:rPr>
              <a:t>Santos, W. (2017, September 01). Which Are Developers Favorite APIs? Retrieved February 10, 2018, from https://www.programmableweb.com/news/which-are-developers-favorite-apis/research/2017/09/01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000"/>
              <a:buChar char="▸"/>
            </a:pPr>
            <a:r>
              <a:rPr lang="en" sz="1000">
                <a:solidFill>
                  <a:schemeClr val="dk1"/>
                </a:solidFill>
              </a:rPr>
              <a:t>WANG, K., &amp; GOLDFARB, A. (2017). Can Offline Stores Drive Online Sales?. </a:t>
            </a:r>
            <a:r>
              <a:rPr i="1" lang="en" sz="1000">
                <a:solidFill>
                  <a:schemeClr val="dk1"/>
                </a:solidFill>
              </a:rPr>
              <a:t>Journal Of Marketing Research (JMR)</a:t>
            </a:r>
            <a:r>
              <a:rPr lang="en" sz="1000">
                <a:solidFill>
                  <a:schemeClr val="dk1"/>
                </a:solidFill>
              </a:rPr>
              <a:t>, </a:t>
            </a:r>
            <a:r>
              <a:rPr i="1" lang="en" sz="1000">
                <a:solidFill>
                  <a:schemeClr val="dk1"/>
                </a:solidFill>
              </a:rPr>
              <a:t>54</a:t>
            </a:r>
            <a:r>
              <a:rPr lang="en" sz="1000">
                <a:solidFill>
                  <a:schemeClr val="dk1"/>
                </a:solidFill>
              </a:rPr>
              <a:t>(5), 706-719 .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000"/>
              <a:buChar char="▸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http://bulletjournal.com/how-effective-is-bullet-journaling-for-project-managers/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000"/>
              <a:buChar char="▸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https://blog.formotus.com/enterprise-mobility/figuring-the-costs-of-custom-mobile-business-app-development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000"/>
              <a:buChar char="▸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https://www.otreva.com/calculator/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000"/>
              <a:buChar char="▸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http://calculator.kinvey.com/mbaas-savings-calculator</a:t>
            </a:r>
            <a:endParaRPr sz="1000"/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000"/>
              <a:buChar char="▸"/>
            </a:pP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http://advantage.marketline.com.proxy.libraries.rutgers.edu/Product?ptype=Companies&amp;pid=679613FB-9911-4907-8C86-9902F9D5BEF4</a:t>
            </a:r>
            <a:endParaRPr sz="1000">
              <a:solidFill>
                <a:srgbClr val="2D3B4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000"/>
              <a:buChar char="▸"/>
            </a:pP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https://www.forbes.com/sites/greatspeculations/2017/10/30/facebooks-strong-ad-revenue-growth-to-continue/#79bd0c8c6fe7</a:t>
            </a:r>
            <a:endParaRPr sz="10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Appendices </a:t>
            </a:r>
            <a:endParaRPr/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2874625" y="275339"/>
            <a:ext cx="5562000" cy="4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▸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https://www.quora.com/How-much-do-terms-and-conditions-and-privacy-statements-cost-to-get-made-for-most-startups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▸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https://www.lexoo.co.uk/?utm_campaign=How+much+do+terms+and+conditions+and+privacy+statements+cost+to+get+made+for+most+startups%3F&amp;utm_medium=answer&amp;utm_source=quora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▸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https://perryvisa.com/webPages/legalDefine.php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▸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https://www.lexoo.co.uk/?utm_campaign=How+much+do+terms+and+conditions+and+privacy+statements+cost+to+get+made+for+most+startups%3F&amp;utm_medium=answer&amp;utm_source=quora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▸"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https://www.iubenda.com/en/pricing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▸"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http://www.businessinsider.com/best-planner/#the-best-planner-overall-1</a:t>
            </a:r>
            <a:endParaRPr sz="1000"/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▸"/>
            </a:pPr>
            <a:r>
              <a:rPr lang="en" sz="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Rooksby, J., Asadzadeh, P., Morrison, A., McCallum, C., Gray, C., &amp; Chalmers, M. (2016, December 2). Implementing Ethics for a Mobile App Deployment. </a:t>
            </a:r>
            <a:r>
              <a:rPr i="1" lang="en" sz="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Computing Science Institute of Health and Wellbeing University of Glasgow, UK</a:t>
            </a:r>
            <a:r>
              <a:rPr lang="en" sz="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1-10. doi:</a:t>
            </a: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http://dx.doi.org/10.1145/3010915.3010919</a:t>
            </a:r>
            <a:endParaRPr sz="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00"/>
              <a:buFont typeface="Times New Roman"/>
              <a:buChar char="▸"/>
            </a:pPr>
            <a:r>
              <a:t/>
            </a:r>
            <a:endParaRPr sz="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Survey Questions</a:t>
            </a:r>
            <a:endParaRPr/>
          </a:p>
        </p:txBody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2874625" y="275339"/>
            <a:ext cx="5562000" cy="4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How old are you?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What is your gender?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Are you a student?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Do you consider yourself organized?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Do you suffer with Time Management skills?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Have you ever purchased a planner? Are you familiar with a bullet journal?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Do you use technology to remind yourself of deadlines, homework, etc?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If you answered yes, how do you keep track of your tasks?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 Do you consider integrated platforms convenient or confusing?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Do you find the ability to personalize/organize data attractive?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 If you had the ability to organize your tasks creatively, would you be more likely to accomplish them efficiently?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</a:t>
            </a:r>
            <a:endParaRPr/>
          </a:p>
        </p:txBody>
      </p:sp>
      <p:sp>
        <p:nvSpPr>
          <p:cNvPr id="89" name="Shape 89"/>
          <p:cNvSpPr txBox="1"/>
          <p:nvPr/>
        </p:nvSpPr>
        <p:spPr>
          <a:xfrm>
            <a:off x="2335150" y="246450"/>
            <a:ext cx="5784900" cy="46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9946"/>
              </a:lnSpc>
              <a:spcBef>
                <a:spcPts val="60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Roboto"/>
              <a:buChar char="▸"/>
            </a:pP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We are combining the features and benefits of a Bullet Journal, and the features and benefits of the leading electronic calendars, with the addition of key real-time data leveraging API's to bring a new and exciting solution to the market.</a:t>
            </a:r>
            <a:endParaRPr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bullet journal | Tumblr"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475" y="1935687"/>
            <a:ext cx="1557875" cy="207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1400" y="1894538"/>
            <a:ext cx="1940700" cy="21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5158" y="1472525"/>
            <a:ext cx="857384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2125" y="2472525"/>
            <a:ext cx="1003441" cy="100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5163" y="3618603"/>
            <a:ext cx="857375" cy="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Research</a:t>
            </a:r>
            <a:endParaRPr/>
          </a:p>
        </p:txBody>
      </p:sp>
      <p:pic>
        <p:nvPicPr>
          <p:cNvPr descr="Forms response chart. Question title: Do you suffer with Time Management skills?. Number of responses: 100 responses."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900" y="394750"/>
            <a:ext cx="4559674" cy="1948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Have you ever purchased a planner?. Number of responses: 99 responses." id="339" name="Shape 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4200" y="3007325"/>
            <a:ext cx="3829799" cy="194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6526000" y="592875"/>
            <a:ext cx="1947900" cy="14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69% of people suffer with Time Management Skills</a:t>
            </a:r>
            <a:endParaRPr/>
          </a:p>
        </p:txBody>
      </p:sp>
      <p:sp>
        <p:nvSpPr>
          <p:cNvPr id="341" name="Shape 341"/>
          <p:cNvSpPr txBox="1"/>
          <p:nvPr/>
        </p:nvSpPr>
        <p:spPr>
          <a:xfrm>
            <a:off x="2423575" y="3159950"/>
            <a:ext cx="1947900" cy="14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69% of people have purchased a planner before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Research</a:t>
            </a:r>
            <a:endParaRPr/>
          </a:p>
        </p:txBody>
      </p:sp>
      <p:pic>
        <p:nvPicPr>
          <p:cNvPr descr="Forms response chart. Question title: Do you find the ability to personalize/organize data attractive?. Number of responses: 99 responses." id="347" name="Shape 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450" y="80575"/>
            <a:ext cx="4370600" cy="1867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If you had the ability to organize your tasks creatively, would you be more likely to accomplish them efficiently? . Number of responses: 100 responses." id="348" name="Shape 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5549" y="2899625"/>
            <a:ext cx="4544600" cy="21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/>
        </p:nvSpPr>
        <p:spPr>
          <a:xfrm>
            <a:off x="6234975" y="384300"/>
            <a:ext cx="21171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87% of people personalizing data is attractive</a:t>
            </a:r>
            <a:endParaRPr/>
          </a:p>
        </p:txBody>
      </p:sp>
      <p:sp>
        <p:nvSpPr>
          <p:cNvPr id="350" name="Shape 350"/>
          <p:cNvSpPr txBox="1"/>
          <p:nvPr/>
        </p:nvSpPr>
        <p:spPr>
          <a:xfrm>
            <a:off x="2432875" y="3583550"/>
            <a:ext cx="21171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52% of people would accomplish more tasks efficiently with personalization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Draft UI/UX Designs</a:t>
            </a:r>
            <a:endParaRPr/>
          </a:p>
        </p:txBody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2874625" y="275339"/>
            <a:ext cx="5562000" cy="4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450" y="275350"/>
            <a:ext cx="3519450" cy="439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3900" y="275350"/>
            <a:ext cx="3008176" cy="470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</a:t>
            </a:r>
            <a:r>
              <a:rPr lang="en"/>
              <a:t>Fidelity</a:t>
            </a:r>
            <a:endParaRPr/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2874625" y="275339"/>
            <a:ext cx="5562000" cy="4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175" y="0"/>
            <a:ext cx="70808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2874625" y="275339"/>
            <a:ext cx="5562000" cy="4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"/>
              <a:t>Other Apps fail to: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/>
              <a:t>incorporate other platforms such as Google, Facebook, Uber, GroupMe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/>
              <a:t>provide customizability 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▸"/>
            </a:pPr>
            <a:r>
              <a:rPr lang="en"/>
              <a:t>We want to:</a:t>
            </a:r>
            <a:endParaRPr/>
          </a:p>
          <a:p>
            <a:pPr indent="-381000" lvl="1" marL="1371600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/>
              <a:t>Bridge gap between platforms and other resources for seamless integration</a:t>
            </a:r>
            <a:endParaRPr/>
          </a:p>
        </p:txBody>
      </p: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45167">
            <a:off x="1130250" y="3106920"/>
            <a:ext cx="2679600" cy="15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2971000" y="3889039"/>
            <a:ext cx="5562000" cy="4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Thank You!</a:t>
            </a:r>
            <a:endParaRPr sz="3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Questions, Comments, Concerns?</a:t>
            </a:r>
            <a:endParaRPr sz="3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5" y="2951750"/>
            <a:ext cx="2067100" cy="20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FA8DC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titled Bullet Journal Step 4"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275" y="0"/>
            <a:ext cx="3469576" cy="2602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titled Bullet Journal Step 10"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4850" y="0"/>
            <a:ext cx="3569150" cy="2602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titled Bullet Journal Step 11"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5275" y="2602175"/>
            <a:ext cx="3690914" cy="254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Bullet Journal Basics </a:t>
            </a:r>
            <a:endParaRPr sz="3000"/>
          </a:p>
        </p:txBody>
      </p:sp>
      <p:pic>
        <p:nvPicPr>
          <p:cNvPr descr="Image titled Bullet Journal Step 5" id="103" name="Shape 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4850" y="2639525"/>
            <a:ext cx="3569150" cy="24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156775" y="4473150"/>
            <a:ext cx="1806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Images are Creative Commons Licensed retrieved from </a:t>
            </a:r>
            <a:r>
              <a:rPr i="1" lang="en" sz="1100">
                <a:solidFill>
                  <a:srgbClr val="FFFFFF"/>
                </a:solidFill>
              </a:rPr>
              <a:t>WikiHow</a:t>
            </a:r>
            <a:r>
              <a:rPr lang="en" sz="1100">
                <a:solidFill>
                  <a:srgbClr val="FFFFFF"/>
                </a:solidFill>
              </a:rPr>
              <a:t> 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97525" y="1943650"/>
            <a:ext cx="19413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Customize </a:t>
            </a:r>
            <a:endParaRPr sz="2400"/>
          </a:p>
        </p:txBody>
      </p:sp>
      <p:pic>
        <p:nvPicPr>
          <p:cNvPr descr="That's a good-looking monthly More"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662" y="440488"/>
            <a:ext cx="3200800" cy="3863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et journal | Tumblr"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0025" y="440488"/>
            <a:ext cx="2897788" cy="3863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97525" y="4095325"/>
            <a:ext cx="17307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Images are Creative Commons Licensed retrieved from </a:t>
            </a:r>
            <a:r>
              <a:rPr i="1" lang="en" sz="1100">
                <a:solidFill>
                  <a:srgbClr val="FFFFFF"/>
                </a:solidFill>
              </a:rPr>
              <a:t>Google Images</a:t>
            </a:r>
            <a:endParaRPr i="1"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2" type="body"/>
          </p:nvPr>
        </p:nvSpPr>
        <p:spPr>
          <a:xfrm>
            <a:off x="2462200" y="361950"/>
            <a:ext cx="2856600" cy="3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What’s the Issue?</a:t>
            </a:r>
            <a:endParaRPr sz="1800"/>
          </a:p>
          <a:p>
            <a: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Waste a lot of time before actually accomplishing goals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You forget to check planners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Not ideal for those who need to maximize their time</a:t>
            </a:r>
            <a:endParaRPr sz="14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b="1" lang="en" sz="1800"/>
              <a:t>Planners are manual and static without real-time updates</a:t>
            </a:r>
            <a:endParaRPr b="1" sz="1800"/>
          </a:p>
        </p:txBody>
      </p:sp>
      <p:sp>
        <p:nvSpPr>
          <p:cNvPr id="118" name="Shape 118"/>
          <p:cNvSpPr txBox="1"/>
          <p:nvPr>
            <p:ph idx="2" type="body"/>
          </p:nvPr>
        </p:nvSpPr>
        <p:spPr>
          <a:xfrm>
            <a:off x="5504929" y="361950"/>
            <a:ext cx="3181800" cy="3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So What?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OPPS is designed to promote efficiency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Help our customers manage and optimize:</a:t>
            </a:r>
            <a:endParaRPr sz="1400"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Time</a:t>
            </a:r>
            <a:endParaRPr sz="1400"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Tasks</a:t>
            </a:r>
            <a:endParaRPr sz="1400"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Organization.</a:t>
            </a:r>
            <a:endParaRPr sz="1400"/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▸"/>
            </a:pPr>
            <a:r>
              <a:rPr b="1" lang="en" sz="1700"/>
              <a:t>OPPS can connect employees, students and business owners simultaneously with their ever-changing schedule</a:t>
            </a:r>
            <a:endParaRPr b="1" sz="1700"/>
          </a:p>
        </p:txBody>
      </p:sp>
      <p:sp>
        <p:nvSpPr>
          <p:cNvPr id="119" name="Shape 119"/>
          <p:cNvSpPr txBox="1"/>
          <p:nvPr>
            <p:ph type="title"/>
          </p:nvPr>
        </p:nvSpPr>
        <p:spPr>
          <a:xfrm>
            <a:off x="203875" y="1626750"/>
            <a:ext cx="1882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Problem + Gaps</a:t>
            </a:r>
            <a:endParaRPr sz="1700"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63" y="3007475"/>
            <a:ext cx="1702226" cy="170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>
            <p:ph idx="2" type="body"/>
          </p:nvPr>
        </p:nvSpPr>
        <p:spPr>
          <a:xfrm>
            <a:off x="2532100" y="3183200"/>
            <a:ext cx="6452400" cy="3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Project Need</a:t>
            </a:r>
            <a:endParaRPr sz="1800"/>
          </a:p>
          <a:p>
            <a: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People often do not take the time to write everything down. </a:t>
            </a:r>
            <a:endParaRPr sz="1400"/>
          </a:p>
          <a:p>
            <a: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The primary goal is to complete tasks written in planners </a:t>
            </a:r>
            <a:endParaRPr sz="1400"/>
          </a:p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b="1" lang="en" sz="1800"/>
              <a:t>We want to create a seamless integration between user platforms and their calendars to promote overall improvement in the quality of life.</a:t>
            </a:r>
            <a:endParaRPr b="1" sz="1800"/>
          </a:p>
        </p:txBody>
      </p:sp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675" y="160800"/>
            <a:ext cx="1364000" cy="157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203875" y="1626750"/>
            <a:ext cx="1712400" cy="10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Flow Diagram</a:t>
            </a:r>
            <a:endParaRPr/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2874625" y="275339"/>
            <a:ext cx="5562000" cy="4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925" y="0"/>
            <a:ext cx="76290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</a:t>
            </a:r>
            <a:r>
              <a:rPr lang="en"/>
              <a:t>Fidelity</a:t>
            </a:r>
            <a:r>
              <a:rPr lang="en"/>
              <a:t> </a:t>
            </a:r>
            <a:endParaRPr/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2874625" y="275339"/>
            <a:ext cx="5562000" cy="4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Link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https://indigodesigned.com/share/uabqycykjxu1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203875" y="1626750"/>
            <a:ext cx="1807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sp>
        <p:nvSpPr>
          <p:cNvPr id="141" name="Shape 141"/>
          <p:cNvSpPr txBox="1"/>
          <p:nvPr>
            <p:ph idx="2" type="body"/>
          </p:nvPr>
        </p:nvSpPr>
        <p:spPr>
          <a:xfrm>
            <a:off x="2308225" y="275350"/>
            <a:ext cx="2066100" cy="46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Application Program Interface (API) Providers</a:t>
            </a:r>
            <a:endParaRPr b="1"/>
          </a:p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Google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Uber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Facebook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Groupme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Etc.</a:t>
            </a:r>
            <a:endParaRPr/>
          </a:p>
        </p:txBody>
      </p:sp>
      <p:sp>
        <p:nvSpPr>
          <p:cNvPr id="142" name="Shape 142"/>
          <p:cNvSpPr txBox="1"/>
          <p:nvPr>
            <p:ph idx="3" type="body"/>
          </p:nvPr>
        </p:nvSpPr>
        <p:spPr>
          <a:xfrm>
            <a:off x="4409175" y="374800"/>
            <a:ext cx="2066100" cy="46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Others</a:t>
            </a:r>
            <a:endParaRPr b="1"/>
          </a:p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Other Planner Apps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Kickstarter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Investors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Employees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3538" y="3632925"/>
            <a:ext cx="1369225" cy="13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747" y="3604122"/>
            <a:ext cx="1426800" cy="14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7550" y="3694811"/>
            <a:ext cx="1146051" cy="114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em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